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42113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0347-89E4-4B71-BA75-C64B7B1E9885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8A0F-386B-4DC8-98C6-43A3049C3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0347-89E4-4B71-BA75-C64B7B1E9885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8A0F-386B-4DC8-98C6-43A3049C3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0347-89E4-4B71-BA75-C64B7B1E9885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8A0F-386B-4DC8-98C6-43A3049C3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0347-89E4-4B71-BA75-C64B7B1E9885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8A0F-386B-4DC8-98C6-43A3049C3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0347-89E4-4B71-BA75-C64B7B1E9885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8A0F-386B-4DC8-98C6-43A3049C3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0347-89E4-4B71-BA75-C64B7B1E9885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8A0F-386B-4DC8-98C6-43A3049C3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0347-89E4-4B71-BA75-C64B7B1E9885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8A0F-386B-4DC8-98C6-43A3049C3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0347-89E4-4B71-BA75-C64B7B1E9885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8A0F-386B-4DC8-98C6-43A3049C3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0347-89E4-4B71-BA75-C64B7B1E9885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8A0F-386B-4DC8-98C6-43A3049C3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0347-89E4-4B71-BA75-C64B7B1E9885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8A0F-386B-4DC8-98C6-43A3049C3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0347-89E4-4B71-BA75-C64B7B1E9885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8A0F-386B-4DC8-98C6-43A3049C3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50347-89E4-4B71-BA75-C64B7B1E9885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F8A0F-386B-4DC8-98C6-43A3049C3EB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3816330"/>
            <a:ext cx="898910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What is ReView?     </a:t>
            </a:r>
            <a:r>
              <a:rPr lang="en-GB" dirty="0" smtClean="0"/>
              <a:t>It’s a content capture system designed to record teaching materials – including lectures, where appropriate.  Cardiff Met is </a:t>
            </a:r>
            <a:r>
              <a:rPr lang="en-GB" dirty="0"/>
              <a:t>committed to enhancing the student </a:t>
            </a:r>
            <a:r>
              <a:rPr lang="en-GB" dirty="0" smtClean="0"/>
              <a:t>experience, and it’s </a:t>
            </a:r>
            <a:r>
              <a:rPr lang="en-GB" dirty="0"/>
              <a:t>with this purpose in mind that the University promotes </a:t>
            </a:r>
            <a:r>
              <a:rPr lang="en-GB" dirty="0" smtClean="0"/>
              <a:t>recording lectures</a:t>
            </a:r>
          </a:p>
          <a:p>
            <a:endParaRPr lang="en-GB" sz="600" dirty="0">
              <a:solidFill>
                <a:schemeClr val="tx2"/>
              </a:solidFill>
            </a:endParaRPr>
          </a:p>
          <a:p>
            <a:r>
              <a:rPr lang="en-GB" b="1" dirty="0" smtClean="0">
                <a:solidFill>
                  <a:schemeClr val="tx2"/>
                </a:solidFill>
              </a:rPr>
              <a:t>Will I be recorded?</a:t>
            </a:r>
            <a:r>
              <a:rPr lang="en-GB" dirty="0" smtClean="0">
                <a:solidFill>
                  <a:schemeClr val="tx2"/>
                </a:solidFill>
              </a:rPr>
              <a:t>  </a:t>
            </a:r>
            <a:r>
              <a:rPr lang="en-GB" dirty="0" smtClean="0"/>
              <a:t>The camera and </a:t>
            </a:r>
            <a:r>
              <a:rPr lang="en-GB" dirty="0" err="1" smtClean="0"/>
              <a:t>mic</a:t>
            </a:r>
            <a:r>
              <a:rPr lang="en-GB" dirty="0" smtClean="0"/>
              <a:t> are located at the front of the room to capture your lecturer.  If you are concerned about being recorded, please sit towards the rear of the room</a:t>
            </a:r>
          </a:p>
          <a:p>
            <a:endParaRPr lang="en-GB" sz="600" dirty="0">
              <a:solidFill>
                <a:schemeClr val="tx2"/>
              </a:solidFill>
            </a:endParaRPr>
          </a:p>
          <a:p>
            <a:r>
              <a:rPr lang="en-GB" b="1" dirty="0" smtClean="0">
                <a:solidFill>
                  <a:schemeClr val="tx2"/>
                </a:solidFill>
              </a:rPr>
              <a:t>What are my rights?   </a:t>
            </a:r>
            <a:r>
              <a:rPr lang="en-GB" dirty="0" smtClean="0"/>
              <a:t>The </a:t>
            </a:r>
            <a:r>
              <a:rPr lang="en-GB" dirty="0"/>
              <a:t>recording may be stored in the </a:t>
            </a:r>
            <a:r>
              <a:rPr lang="en-GB" dirty="0" smtClean="0"/>
              <a:t>Panopto cloud </a:t>
            </a:r>
            <a:r>
              <a:rPr lang="en-GB" dirty="0"/>
              <a:t>and any personal information within the recording will be processed in accordance with the Data Protection Act 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63888" y="89917"/>
            <a:ext cx="55419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008000"/>
                </a:solidFill>
              </a:rPr>
              <a:t>This lecture is being recorded using </a:t>
            </a:r>
            <a:r>
              <a:rPr lang="en-GB" sz="4800" b="1" dirty="0" smtClean="0">
                <a:solidFill>
                  <a:srgbClr val="008000"/>
                </a:solidFill>
              </a:rPr>
              <a:t>Panopto ReView</a:t>
            </a:r>
            <a:endParaRPr lang="en-GB" sz="4800" b="1" dirty="0">
              <a:solidFill>
                <a:srgbClr val="008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0586"/>
            <a:ext cx="3528392" cy="1505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735" y="6093296"/>
            <a:ext cx="2035753" cy="6593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180528" y="6309320"/>
            <a:ext cx="73083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dirty="0" smtClean="0">
                <a:solidFill>
                  <a:srgbClr val="008000"/>
                </a:solidFill>
              </a:rPr>
              <a:t>If you have any concerns about Data Protection, please contact: </a:t>
            </a:r>
            <a:r>
              <a:rPr lang="en-GB" sz="1300" b="1" dirty="0" smtClean="0">
                <a:solidFill>
                  <a:srgbClr val="008000"/>
                </a:solidFill>
              </a:rPr>
              <a:t>dataprotection@cardiffmet.ac.uk</a:t>
            </a:r>
            <a:endParaRPr lang="en-GB" sz="1300" b="1" dirty="0">
              <a:solidFill>
                <a:srgbClr val="008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79512" y="1556792"/>
            <a:ext cx="8784976" cy="2160240"/>
          </a:xfrm>
          <a:prstGeom prst="round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900" b="1" dirty="0">
                <a:solidFill>
                  <a:schemeClr val="bg1"/>
                </a:solidFill>
              </a:rPr>
              <a:t>Please let your lecturer know if you do not wish to be </a:t>
            </a:r>
            <a:r>
              <a:rPr lang="en-GB" sz="2900" b="1" dirty="0" smtClean="0">
                <a:solidFill>
                  <a:schemeClr val="bg1"/>
                </a:solidFill>
              </a:rPr>
              <a:t>recorded.  They </a:t>
            </a:r>
            <a:r>
              <a:rPr lang="en-GB" sz="2900" b="1" dirty="0">
                <a:solidFill>
                  <a:schemeClr val="bg1"/>
                </a:solidFill>
              </a:rPr>
              <a:t>will make alternative arrangements to enable you to contribute to any discussions and/or </a:t>
            </a:r>
            <a:r>
              <a:rPr lang="en-GB" sz="2900" b="1" dirty="0" smtClean="0">
                <a:solidFill>
                  <a:schemeClr val="bg1"/>
                </a:solidFill>
              </a:rPr>
              <a:t>to ask </a:t>
            </a:r>
            <a:r>
              <a:rPr lang="en-GB" sz="2900" b="1" dirty="0">
                <a:solidFill>
                  <a:schemeClr val="bg1"/>
                </a:solidFill>
              </a:rPr>
              <a:t>questions without being recorded</a:t>
            </a:r>
            <a:endParaRPr lang="en-GB" sz="2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62C05F6A0C5A47B86A9502F15D931B" ma:contentTypeVersion="0" ma:contentTypeDescription="Create a new document." ma:contentTypeScope="" ma:versionID="748ac9ff82589baf2370cf46c0172bb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5E4B27-383F-497C-8146-1327CD8F4FB0}"/>
</file>

<file path=customXml/itemProps2.xml><?xml version="1.0" encoding="utf-8"?>
<ds:datastoreItem xmlns:ds="http://schemas.openxmlformats.org/officeDocument/2006/customXml" ds:itemID="{C1C9D0A4-7843-447D-A348-5368CF68AFBF}"/>
</file>

<file path=customXml/itemProps3.xml><?xml version="1.0" encoding="utf-8"?>
<ds:datastoreItem xmlns:ds="http://schemas.openxmlformats.org/officeDocument/2006/customXml" ds:itemID="{18062799-D652-4F45-AC20-2DA25D6086C0}"/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169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The University of Birmingham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Panopto ReView slide</dc:title>
  <dc:creator>LTDU</dc:creator>
  <cp:lastModifiedBy>Clark, Adrian</cp:lastModifiedBy>
  <cp:revision>22</cp:revision>
  <cp:lastPrinted>2016-07-06T08:57:13Z</cp:lastPrinted>
  <dcterms:created xsi:type="dcterms:W3CDTF">2014-01-24T10:36:07Z</dcterms:created>
  <dcterms:modified xsi:type="dcterms:W3CDTF">2022-01-05T15:19:58Z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0x0101008B62C05F6A0C5A47B86A9502F15D931B</vt:lpwstr>
  </property>
  <property fmtid="{D5CDD505-2E9C-101B-9397-08002B2CF9AE}" pid="3" name="Order">
    <vt:r8>9400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