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3" autoAdjust="0"/>
  </p:normalViewPr>
  <p:slideViewPr>
    <p:cSldViewPr>
      <p:cViewPr>
        <p:scale>
          <a:sx n="66" d="100"/>
          <a:sy n="66" d="100"/>
        </p:scale>
        <p:origin x="-2136" y="-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5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335088" cy="64667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6297488" cy="64667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06900"/>
            <a:ext cx="87849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2906713"/>
            <a:ext cx="878497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316288" cy="57606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16288" cy="57606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5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4317876" cy="690091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844824"/>
            <a:ext cx="4317876" cy="489654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319463" cy="690091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319463" cy="489654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286001" cy="1246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8640"/>
            <a:ext cx="5389438" cy="655272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286001" cy="530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9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772498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322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4C8EA4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971600" y="188639"/>
            <a:ext cx="7992888" cy="576065"/>
          </a:xfrm>
        </p:spPr>
        <p:txBody>
          <a:bodyPr>
            <a:noAutofit/>
          </a:bodyPr>
          <a:lstStyle/>
          <a:p>
            <a:r>
              <a:rPr lang="en-GB" dirty="0" smtClean="0"/>
              <a:t>Live collaborative projects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5137" y="2760603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3736" y="2370378"/>
            <a:ext cx="1266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535120">
            <a:off x="-72749" y="1543785"/>
            <a:ext cx="3567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theory to practice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6902" y="1461528"/>
            <a:ext cx="26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experience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702232">
            <a:off x="6638115" y="2321615"/>
            <a:ext cx="2186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with other professionals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1064562">
            <a:off x="276687" y="3588739"/>
            <a:ext cx="1404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Authentic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6761" y="2070375"/>
            <a:ext cx="238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world clients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614643">
            <a:off x="6151399" y="3735886"/>
            <a:ext cx="2752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Experiential learning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424333">
            <a:off x="7320256" y="1461529"/>
            <a:ext cx="1750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projects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6761" y="6035538"/>
            <a:ext cx="217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8674" y="2909580"/>
            <a:ext cx="177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Motivational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846870">
            <a:off x="4801606" y="4207838"/>
            <a:ext cx="3209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recognition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20740331">
            <a:off x="206222" y="4422209"/>
            <a:ext cx="2054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925018">
            <a:off x="7318683" y="5467151"/>
            <a:ext cx="1495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Fresh eyes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4369" y="3140412"/>
            <a:ext cx="17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Cutting edge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7975" y="3694910"/>
            <a:ext cx="1488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20935454">
            <a:off x="262877" y="5469219"/>
            <a:ext cx="1818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thinking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1551" y="6139143"/>
            <a:ext cx="253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informed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63832" y="5719741"/>
            <a:ext cx="1449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6632" y="4900111"/>
            <a:ext cx="169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4493" y="5104550"/>
            <a:ext cx="206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Intrapreneurial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07723" y="4422208"/>
            <a:ext cx="1719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Transferable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1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7" grpId="0"/>
      <p:bldP spid="8" grpId="0"/>
      <p:bldP spid="10" grpId="0"/>
      <p:bldP spid="11" grpId="0"/>
      <p:bldP spid="12" grpId="0"/>
      <p:bldP spid="6" grpId="0"/>
      <p:bldP spid="13" grpId="0"/>
      <p:bldP spid="15" grpId="0"/>
      <p:bldP spid="16" grpId="0"/>
      <p:bldP spid="18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19209\Documents\Dropbox\agent\agent\Visit pics\IMG_7000.jpg"/>
          <p:cNvPicPr preferRelativeResize="0"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4" b="-24074"/>
          <a:stretch/>
        </p:blipFill>
        <p:spPr bwMode="auto">
          <a:xfrm rot="20700000">
            <a:off x="43537" y="1257193"/>
            <a:ext cx="2589757" cy="37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Agents for Change live project 2014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EcoCamping</a:t>
            </a:r>
            <a:r>
              <a:rPr lang="en-GB" dirty="0" smtClean="0"/>
              <a:t> Wales and CSAD students)</a:t>
            </a:r>
            <a:endParaRPr lang="en-GB" dirty="0"/>
          </a:p>
        </p:txBody>
      </p:sp>
      <p:pic>
        <p:nvPicPr>
          <p:cNvPr id="1028" name="Picture 4" descr="C:\Users\sm19209\Documents\Dropbox\agent\agent\Visit pics\IMG_70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7"/>
          <a:stretch/>
        </p:blipFill>
        <p:spPr bwMode="auto">
          <a:xfrm>
            <a:off x="2920486" y="1381310"/>
            <a:ext cx="3456384" cy="26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m19209\Documents\Dropbox\agent\agent\Visit pics\IMG_70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6303510" y="1637626"/>
            <a:ext cx="3171451" cy="21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m19209\Documents\Dropbox\agent\agent\Visit pics\IMG_70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432"/>
            <a:ext cx="3312368" cy="220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010" y="468550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Site visit &amp; client brief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pic>
        <p:nvPicPr>
          <p:cNvPr id="1030" name="Picture 6" descr="C:\Users\sm19209\Documents\Dropbox\agent\agent\Prelim pres\DSC_03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08" r="20409"/>
          <a:stretch/>
        </p:blipFill>
        <p:spPr bwMode="auto">
          <a:xfrm>
            <a:off x="3996779" y="1231572"/>
            <a:ext cx="4933431" cy="292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m19209\Documents\Dropbox\agent\agent\Prelim pres\DSC_032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0647">
            <a:off x="86871" y="1405593"/>
            <a:ext cx="4434467" cy="249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m19209\Documents\Dropbox\agent\agent\Prelim pres\DSC_032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70" y="4221951"/>
            <a:ext cx="4290840" cy="241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45799" y="4754228"/>
            <a:ext cx="3794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Mid point student proposals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199" y="4906628"/>
            <a:ext cx="3794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Final project presentations to clients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pic>
        <p:nvPicPr>
          <p:cNvPr id="1035" name="Picture 11" descr="C:\Users\sm19209\Documents\Dropbox\agent\agent\Final pres\DSC_002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675" y="2980641"/>
            <a:ext cx="2473460" cy="43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m19209\Documents\Dropbox\agent\agent\Final pres\DSC_002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" y="1285083"/>
            <a:ext cx="3924754" cy="220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m19209\Documents\Dropbox\agent\agent\Final pres\DSC_002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72" y="1196752"/>
            <a:ext cx="3992287" cy="299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8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4500"/>
                            </p:stCondLst>
                            <p:childTnLst>
                              <p:par>
                                <p:cTn id="1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Student voices - reflecting on live projects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794" y="881873"/>
            <a:ext cx="8674686" cy="2999671"/>
            <a:chOff x="3491880" y="1151460"/>
            <a:chExt cx="5400600" cy="4281036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3491880" y="1151460"/>
              <a:ext cx="5400600" cy="4281036"/>
            </a:xfrm>
            <a:prstGeom prst="wedgeRoundRectCallout">
              <a:avLst>
                <a:gd name="adj1" fmla="val 46556"/>
                <a:gd name="adj2" fmla="val 77806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120" y="1292543"/>
              <a:ext cx="5205359" cy="4085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I think one of the biggest skills I’ve gained is innovation – it’s easy to have an idea, but it takes a lot of research to develop the idea into a working concept. I am now more knowledgeable in understanding what entrepreneurs are looking for – they are looking for researchers, people with an eye to capture the details of what is lacking in society. This project helped me identify solutions from a not so obvious point of view, thinking outside the box. As sustainability is such a growing industry, I feel that I now understand the importance of designing an environment that supports itself. – </a:t>
              </a:r>
              <a:r>
                <a:rPr lang="en-GB" sz="2000" dirty="0">
                  <a:solidFill>
                    <a:schemeClr val="bg1"/>
                  </a:solidFill>
                </a:rPr>
                <a:t>Howard 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Sinyangwe</a:t>
              </a:r>
              <a:r>
                <a:rPr lang="en-GB" sz="2000" dirty="0" smtClean="0">
                  <a:solidFill>
                    <a:schemeClr val="bg1"/>
                  </a:solidFill>
                </a:rPr>
                <a:t> (Real World project 2014)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79410" y="4309466"/>
            <a:ext cx="46126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…I valued the opportunity to work on a real world project, with a real client and a real mentor. It has been an opportunity to build relationships and network with people I may never have met otherwise. – </a:t>
            </a:r>
            <a:r>
              <a:rPr lang="en-GB" sz="2000" dirty="0">
                <a:solidFill>
                  <a:schemeClr val="bg1"/>
                </a:solidFill>
              </a:rPr>
              <a:t>Emily </a:t>
            </a:r>
            <a:r>
              <a:rPr lang="en-GB" sz="2000" dirty="0" err="1" smtClean="0">
                <a:solidFill>
                  <a:schemeClr val="bg1"/>
                </a:solidFill>
              </a:rPr>
              <a:t>Benwell</a:t>
            </a:r>
            <a:r>
              <a:rPr lang="en-GB" sz="2000" dirty="0" smtClean="0">
                <a:solidFill>
                  <a:schemeClr val="bg1"/>
                </a:solidFill>
              </a:rPr>
              <a:t> (Real World project 2014)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438449" y="4018822"/>
            <a:ext cx="4997647" cy="2520280"/>
          </a:xfrm>
          <a:prstGeom prst="wedgeRoundRectCallout">
            <a:avLst>
              <a:gd name="adj1" fmla="val -50932"/>
              <a:gd name="adj2" fmla="val 64183"/>
              <a:gd name="adj3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4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placements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School </a:t>
            </a:r>
            <a:r>
              <a:rPr lang="en-GB" dirty="0"/>
              <a:t>of Management undergraduate students are each required to complete a 20 day placement in industry.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aim of this scheme is to offer the student an opportunity to see how a business works, to put “theory into practice” and to develop transferable skills such as team working, communication and commercial awareness.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From your perspective the </a:t>
            </a:r>
            <a:r>
              <a:rPr lang="en-GB" b="1" dirty="0"/>
              <a:t>scheme </a:t>
            </a:r>
            <a:r>
              <a:rPr lang="en-GB" b="1" dirty="0" smtClean="0"/>
              <a:t>is </a:t>
            </a:r>
            <a:r>
              <a:rPr lang="en-GB" b="1" dirty="0"/>
              <a:t>an opportunity </a:t>
            </a:r>
            <a:r>
              <a:rPr lang="en-GB" b="1" dirty="0" smtClean="0"/>
              <a:t>to…</a:t>
            </a:r>
          </a:p>
          <a:p>
            <a:r>
              <a:rPr lang="en-GB" dirty="0" smtClean="0"/>
              <a:t>an </a:t>
            </a:r>
            <a:r>
              <a:rPr lang="en-GB" dirty="0"/>
              <a:t>opportunity to help in the development of the next generation of management </a:t>
            </a:r>
            <a:r>
              <a:rPr lang="en-GB" dirty="0" smtClean="0"/>
              <a:t>graduates</a:t>
            </a:r>
          </a:p>
          <a:p>
            <a:r>
              <a:rPr lang="en-GB" dirty="0" smtClean="0"/>
              <a:t>benefit </a:t>
            </a:r>
            <a:r>
              <a:rPr lang="en-GB" dirty="0"/>
              <a:t>from having an enthusiastic undergraduate student with knowledge in </a:t>
            </a:r>
            <a:r>
              <a:rPr lang="en-GB" dirty="0" smtClean="0"/>
              <a:t>relevant </a:t>
            </a:r>
            <a:r>
              <a:rPr lang="en-GB" dirty="0"/>
              <a:t>subject areas </a:t>
            </a:r>
            <a:endParaRPr lang="en-GB" dirty="0" smtClean="0"/>
          </a:p>
          <a:p>
            <a:r>
              <a:rPr lang="en-GB" dirty="0" smtClean="0"/>
              <a:t>engage an </a:t>
            </a:r>
            <a:r>
              <a:rPr lang="en-GB" dirty="0"/>
              <a:t>additional resource which your business can use, for example, to carry out an agreed project (perhaps one that your business might not otherwise have the resources or knowledge to complete</a:t>
            </a:r>
            <a:r>
              <a:rPr lang="en-GB" dirty="0" smtClean="0"/>
              <a:t>)</a:t>
            </a:r>
          </a:p>
          <a:p>
            <a:r>
              <a:rPr lang="en-GB" dirty="0" smtClean="0"/>
              <a:t>carry </a:t>
            </a:r>
            <a:r>
              <a:rPr lang="en-GB" dirty="0"/>
              <a:t>out research with defined </a:t>
            </a:r>
            <a:r>
              <a:rPr lang="en-GB" dirty="0" smtClean="0"/>
              <a:t>objectives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8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Student placement – business testimonials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794" y="881873"/>
            <a:ext cx="8674686" cy="2331103"/>
            <a:chOff x="3491880" y="1151460"/>
            <a:chExt cx="5400600" cy="2908351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3491880" y="1151460"/>
              <a:ext cx="5400600" cy="2908351"/>
            </a:xfrm>
            <a:prstGeom prst="wedgeRoundRectCallout">
              <a:avLst>
                <a:gd name="adj1" fmla="val 46556"/>
                <a:gd name="adj2" fmla="val 77806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120" y="1292543"/>
              <a:ext cx="5205359" cy="276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“Student X was </a:t>
              </a:r>
              <a:r>
                <a:rPr lang="en-GB" sz="2000" b="1" dirty="0">
                  <a:solidFill>
                    <a:schemeClr val="bg1"/>
                  </a:solidFill>
                </a:rPr>
                <a:t>a delight to work with. Reliable, punctual, hard-working and very friendly, it was a pleasure to have her for the few months she was with us. We worked together developing a handbook for our volunteers and her contribution in helping me with this piece of work was considerable. I wouldn't have achieved anywhere near as much without her support" </a:t>
              </a:r>
              <a:r>
                <a:rPr lang="en-GB" sz="2000" dirty="0">
                  <a:solidFill>
                    <a:schemeClr val="bg1"/>
                  </a:solidFill>
                </a:rPr>
                <a:t/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i="1" dirty="0">
                  <a:solidFill>
                    <a:schemeClr val="bg1"/>
                  </a:solidFill>
                </a:rPr>
                <a:t>Sian Layton, Volunteer Co-ordinator, National Museum of Wales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4544" y="3861048"/>
            <a:ext cx="7477099" cy="2991437"/>
            <a:chOff x="438449" y="4018822"/>
            <a:chExt cx="4997647" cy="3832492"/>
          </a:xfrm>
        </p:grpSpPr>
        <p:sp>
          <p:nvSpPr>
            <p:cNvPr id="12" name="Rectangle 11"/>
            <p:cNvSpPr/>
            <p:nvPr/>
          </p:nvSpPr>
          <p:spPr>
            <a:xfrm>
              <a:off x="526866" y="4184238"/>
              <a:ext cx="4612670" cy="36670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"We were very happy to accommodate Hannah and she was a great asset to the team carrying out a piece of work that had been outstanding for a while She also fitted in well, showed good self- motivation and was able to work well with little supervision." </a:t>
              </a:r>
              <a:r>
                <a:rPr lang="en-GB" sz="2000" dirty="0">
                  <a:solidFill>
                    <a:schemeClr val="bg1"/>
                  </a:solidFill>
                </a:rPr>
                <a:t/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i="1" dirty="0">
                  <a:solidFill>
                    <a:schemeClr val="bg1"/>
                  </a:solidFill>
                </a:rPr>
                <a:t>Tracy Williams, Head of IT, United Welsh Housing Association</a:t>
              </a:r>
              <a:endParaRPr lang="en-GB" sz="2000" dirty="0">
                <a:solidFill>
                  <a:schemeClr val="bg1"/>
                </a:solidFill>
              </a:endParaRPr>
            </a:p>
            <a:p>
              <a:r>
                <a:rPr lang="en-GB" sz="2000" dirty="0"/>
                <a:t/>
              </a:r>
              <a:br>
                <a:rPr lang="en-GB" sz="2000" dirty="0"/>
              </a:br>
              <a:r>
                <a:rPr lang="en-GB" sz="2000" dirty="0"/>
                <a:t/>
              </a:r>
              <a:br>
                <a:rPr lang="en-GB" sz="2000" dirty="0"/>
              </a:b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438449" y="4018822"/>
              <a:ext cx="4997647" cy="2845190"/>
            </a:xfrm>
            <a:prstGeom prst="wedgeRoundRectCallout">
              <a:avLst>
                <a:gd name="adj1" fmla="val -46722"/>
                <a:gd name="adj2" fmla="val 77112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9761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placements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12968" cy="690091"/>
          </a:xfrm>
        </p:spPr>
        <p:txBody>
          <a:bodyPr>
            <a:noAutofit/>
          </a:bodyPr>
          <a:lstStyle/>
          <a:p>
            <a:r>
              <a:rPr lang="en-GB" sz="2400" b="0" dirty="0"/>
              <a:t>Cardiff School of Management are looking to find placements for students who are completing undergraduate degrees in the following areas</a:t>
            </a:r>
            <a:r>
              <a:rPr lang="en-GB" sz="2400" b="0" dirty="0" smtClean="0"/>
              <a:t>: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4317876" cy="3240358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Accounting </a:t>
            </a:r>
            <a:r>
              <a:rPr lang="en-GB" sz="2800" dirty="0"/>
              <a:t>and Finance</a:t>
            </a:r>
          </a:p>
          <a:p>
            <a:r>
              <a:rPr lang="en-GB" sz="2800" dirty="0"/>
              <a:t>Business Information Systems</a:t>
            </a:r>
          </a:p>
          <a:p>
            <a:r>
              <a:rPr lang="en-GB" sz="2800" dirty="0"/>
              <a:t>Business and Management</a:t>
            </a:r>
          </a:p>
          <a:p>
            <a:r>
              <a:rPr lang="en-GB" sz="2800" dirty="0"/>
              <a:t>Tourism</a:t>
            </a:r>
          </a:p>
          <a:p>
            <a:r>
              <a:rPr lang="en-GB" sz="2800" dirty="0"/>
              <a:t>Hospitality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3528" y="5949280"/>
            <a:ext cx="8424936" cy="690091"/>
          </a:xfrm>
        </p:spPr>
        <p:txBody>
          <a:bodyPr>
            <a:noAutofit/>
          </a:bodyPr>
          <a:lstStyle/>
          <a:p>
            <a:r>
              <a:rPr lang="en-GB" sz="2400" b="0" dirty="0"/>
              <a:t>If you think your business could support the scheme by offering one (or more) of our students a placement please speak to an event </a:t>
            </a:r>
            <a:r>
              <a:rPr lang="en-GB" sz="2400" b="0" dirty="0" smtClean="0"/>
              <a:t>organiser</a:t>
            </a:r>
            <a:endParaRPr lang="en-GB" sz="24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319463" cy="3240359"/>
          </a:xfrm>
        </p:spPr>
        <p:txBody>
          <a:bodyPr>
            <a:noAutofit/>
          </a:bodyPr>
          <a:lstStyle/>
          <a:p>
            <a:r>
              <a:rPr lang="en-GB" sz="2800" dirty="0"/>
              <a:t>Events Management</a:t>
            </a:r>
          </a:p>
          <a:p>
            <a:r>
              <a:rPr lang="en-GB" sz="2800" dirty="0"/>
              <a:t>International Business Management</a:t>
            </a:r>
          </a:p>
          <a:p>
            <a:r>
              <a:rPr lang="en-GB" sz="2800" dirty="0"/>
              <a:t>Software Development</a:t>
            </a:r>
          </a:p>
          <a:p>
            <a:r>
              <a:rPr lang="en-GB" sz="2800" dirty="0"/>
              <a:t>Economics</a:t>
            </a:r>
          </a:p>
          <a:p>
            <a:r>
              <a:rPr lang="en-GB" sz="2800" dirty="0"/>
              <a:t>Marketing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79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_ltdu_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F21744FB65BF469168C4FDA599CAE8" ma:contentTypeVersion="1" ma:contentTypeDescription="Create a new document." ma:contentTypeScope="" ma:versionID="d58dd0db4d9c312d756cad966bb40d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E11C7C-9176-4E91-AA44-760CFDCF5471}"/>
</file>

<file path=customXml/itemProps2.xml><?xml version="1.0" encoding="utf-8"?>
<ds:datastoreItem xmlns:ds="http://schemas.openxmlformats.org/officeDocument/2006/customXml" ds:itemID="{47FBBE44-8C2F-4F32-B503-54EB2E5C7944}"/>
</file>

<file path=customXml/itemProps3.xml><?xml version="1.0" encoding="utf-8"?>
<ds:datastoreItem xmlns:ds="http://schemas.openxmlformats.org/officeDocument/2006/customXml" ds:itemID="{987FD77D-3B34-4D8D-B05B-3B2D79990C40}"/>
</file>

<file path=docProps/app.xml><?xml version="1.0" encoding="utf-8"?>
<Properties xmlns="http://schemas.openxmlformats.org/officeDocument/2006/extended-properties" xmlns:vt="http://schemas.openxmlformats.org/officeDocument/2006/docPropsVTypes">
  <Template>SA_ltdu_tmp</Template>
  <TotalTime>307</TotalTime>
  <Words>575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SA_ltdu_tmp</vt:lpstr>
      <vt:lpstr>Live collaborative projects</vt:lpstr>
      <vt:lpstr>Agents for Change live project 2014  (EcoCamping Wales and CSAD students)</vt:lpstr>
      <vt:lpstr>Student voices - reflecting on live projects</vt:lpstr>
      <vt:lpstr>Student placements</vt:lpstr>
      <vt:lpstr>Student placement – business testimonials</vt:lpstr>
      <vt:lpstr>Student placements</vt:lpstr>
    </vt:vector>
  </TitlesOfParts>
  <Company>Cardiff 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innovative learning experiences</dc:title>
  <dc:creator>Administrator</dc:creator>
  <cp:lastModifiedBy>Administrator</cp:lastModifiedBy>
  <cp:revision>30</cp:revision>
  <dcterms:created xsi:type="dcterms:W3CDTF">2015-09-03T13:56:28Z</dcterms:created>
  <dcterms:modified xsi:type="dcterms:W3CDTF">2015-09-07T13:29:30Z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0x010100FAF21744FB65BF469168C4FDA599CAE8</vt:lpwstr>
  </property>
  <property fmtid="{D5CDD505-2E9C-101B-9397-08002B2CF9AE}" pid="3" name="Order">
    <vt:r8>13800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