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C0C9676-BB16-4DCD-88FF-329B30AB203F}" v="1" dt="2024-01-12T16:38:01.33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6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urson, Katy" userId="bc3d32f9-9ae6-438f-b4dd-ce20fc754a3d" providerId="ADAL" clId="{3C0C9676-BB16-4DCD-88FF-329B30AB203F}"/>
    <pc:docChg chg="custSel modSld">
      <pc:chgData name="Burson, Katy" userId="bc3d32f9-9ae6-438f-b4dd-ce20fc754a3d" providerId="ADAL" clId="{3C0C9676-BB16-4DCD-88FF-329B30AB203F}" dt="2024-01-15T17:11:30.846" v="138" actId="13926"/>
      <pc:docMkLst>
        <pc:docMk/>
      </pc:docMkLst>
      <pc:sldChg chg="modSp mod">
        <pc:chgData name="Burson, Katy" userId="bc3d32f9-9ae6-438f-b4dd-ce20fc754a3d" providerId="ADAL" clId="{3C0C9676-BB16-4DCD-88FF-329B30AB203F}" dt="2024-01-15T17:11:30.846" v="138" actId="13926"/>
        <pc:sldMkLst>
          <pc:docMk/>
          <pc:sldMk cId="1955870761" sldId="257"/>
        </pc:sldMkLst>
        <pc:graphicFrameChg chg="mod modGraphic">
          <ac:chgData name="Burson, Katy" userId="bc3d32f9-9ae6-438f-b4dd-ce20fc754a3d" providerId="ADAL" clId="{3C0C9676-BB16-4DCD-88FF-329B30AB203F}" dt="2024-01-15T17:11:30.846" v="138" actId="13926"/>
          <ac:graphicFrameMkLst>
            <pc:docMk/>
            <pc:sldMk cId="1955870761" sldId="257"/>
            <ac:graphicFrameMk id="2" creationId="{62FB9D50-BFBA-15B6-8F72-36A02FCC11DE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7655DA-9B06-3A0A-4642-DF7A52BD71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5E0B4F-A998-D5C8-B586-68887AF7D4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88C791-276C-E1CD-261F-0F4E00E251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73EAF-56BF-46F0-B7C2-A15258866A8D}" type="datetimeFigureOut">
              <a:rPr lang="en-GB" smtClean="0"/>
              <a:t>15/01/2024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4FECC1-481A-2690-BE92-E79E4BC3F7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F87642-A8F3-2E30-9B6A-3A9F7A8E69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D6916-24F0-4AC3-A11F-7850B2005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8712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CBA11D-3885-D061-2CBF-DAC5BA0D0E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AF3D41-1F8F-7ACD-5DC7-1103A7B4DB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EBCA45-3AD3-714D-EC3D-EF2D69AA94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73EAF-56BF-46F0-B7C2-A15258866A8D}" type="datetimeFigureOut">
              <a:rPr lang="en-GB" smtClean="0"/>
              <a:t>15/01/2024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C0F032-4B28-AC45-D9A9-832BAAFA2E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8078CF-2AA7-6545-FA79-F318E4B786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D6916-24F0-4AC3-A11F-7850B2005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2865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7DCD8D2-29DE-CF13-872A-619E998C27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697DBE-8B48-8086-B20A-7F44AE4DF1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F71B10-0D7B-5A5A-041F-BB45181C7A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73EAF-56BF-46F0-B7C2-A15258866A8D}" type="datetimeFigureOut">
              <a:rPr lang="en-GB" smtClean="0"/>
              <a:t>15/01/2024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E573CB-046C-DACE-13D3-0EE999AB94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4A980E-DE20-2C62-74F7-22DE5104AB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D6916-24F0-4AC3-A11F-7850B2005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2530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8F8C09-1C91-346E-8BD3-8A1D8214A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4419C9-B7E5-FB55-A4D3-BE362D657A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1959BA-DF45-39B6-19AE-4A62B263FC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73EAF-56BF-46F0-B7C2-A15258866A8D}" type="datetimeFigureOut">
              <a:rPr lang="en-GB" smtClean="0"/>
              <a:t>15/01/2024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F39220-C885-5A47-55B4-145B83DBA1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3716E0-1A44-5F6E-3FA0-7EDEB12468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D6916-24F0-4AC3-A11F-7850B2005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5837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32E0A5-07F8-9F33-6B0E-7C5F807904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85830D-B3C3-08C8-0358-5513353201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9A5F80-2215-C578-9956-31ECB0BC30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73EAF-56BF-46F0-B7C2-A15258866A8D}" type="datetimeFigureOut">
              <a:rPr lang="en-GB" smtClean="0"/>
              <a:t>15/01/2024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5C7CD2-2943-7FB9-9F07-6D41222C50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74B7FA-9DED-1C22-90C9-56C7243635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D6916-24F0-4AC3-A11F-7850B2005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9930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616D38-E1AA-146E-D802-70F7F5BB58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6747FB-B6BD-2E35-3C7C-F01AE86BD9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7BE2C5-1E4F-D5AE-32AF-5C2B04FD39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B76772-6837-F3ED-2F7E-317D168648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73EAF-56BF-46F0-B7C2-A15258866A8D}" type="datetimeFigureOut">
              <a:rPr lang="en-GB" smtClean="0"/>
              <a:t>15/01/2024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D3E566-AB9E-8D03-FB72-B7C7BB0060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D8D6DD-B038-A136-B063-C6CD00E36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D6916-24F0-4AC3-A11F-7850B2005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3313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DB16D3-591B-CC2C-23F2-E0EC5F3903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B8100C-08CA-88C4-994D-7FD64D9C78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8EE748-5A4A-38C7-6387-88B4983BB6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8C3D8A9-57CF-C0DF-68EE-572AA7B7BA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A47CD93-60FA-ACB6-F789-8CE9450207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3EBF059-C828-7E7F-09D7-E972E8FC95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73EAF-56BF-46F0-B7C2-A15258866A8D}" type="datetimeFigureOut">
              <a:rPr lang="en-GB" smtClean="0"/>
              <a:t>15/01/2024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BC0FEF3-CD83-36A3-112C-D6645B0165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6DE4CF0-BCB9-21CA-7707-D314F8080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D6916-24F0-4AC3-A11F-7850B2005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9549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9C861F-47F2-2652-0210-B0DBF54F24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F152B9-AD38-FDD4-B899-CE1AD949BB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73EAF-56BF-46F0-B7C2-A15258866A8D}" type="datetimeFigureOut">
              <a:rPr lang="en-GB" smtClean="0"/>
              <a:t>15/01/2024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E9EAF7-329E-3462-AEED-DB842BB3D6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737FCD-345B-3AAE-0286-9B6754A103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D6916-24F0-4AC3-A11F-7850B2005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3213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11E649A-7B9C-9F7D-AFC3-171377060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73EAF-56BF-46F0-B7C2-A15258866A8D}" type="datetimeFigureOut">
              <a:rPr lang="en-GB" smtClean="0"/>
              <a:t>15/01/2024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9163B52-0BA4-58E6-16A0-01C279281B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5151E6-2BBE-2FC7-D1FE-5BF0C72356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D6916-24F0-4AC3-A11F-7850B2005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0021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332E95-F55A-CEDB-7F5E-FFE054E97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74526C-AC04-9D92-B666-83D773C0C9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1C21A5-C68E-0019-F122-87D70837F9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EDB742-D30D-02F4-3CA9-33FE40F7F6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73EAF-56BF-46F0-B7C2-A15258866A8D}" type="datetimeFigureOut">
              <a:rPr lang="en-GB" smtClean="0"/>
              <a:t>15/01/2024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3CDFAA-F8BE-941C-28A2-A83DE419E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472CDB-BFE6-401C-9845-01AB096E1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D6916-24F0-4AC3-A11F-7850B2005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3212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F0781C-3526-F95F-A29E-61745575A8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38CA1E1-053F-1B02-3498-5EAA31367B7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2CF6BA-47C0-ACCA-8A4B-A558016AEC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0CC4D1-72E2-BC30-6AD5-6C29A6AC23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73EAF-56BF-46F0-B7C2-A15258866A8D}" type="datetimeFigureOut">
              <a:rPr lang="en-GB" smtClean="0"/>
              <a:t>15/01/2024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C6D64E-DE47-6BEF-076E-827AFD9187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0B61C9-1E54-9734-7144-C9E3053ED4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D6916-24F0-4AC3-A11F-7850B2005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9806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8248497-0A45-96A7-99FC-A4570497BE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270714-4523-35C6-577D-D9764280C2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136208-5B23-07A8-9A17-7C370CCFB4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273EAF-56BF-46F0-B7C2-A15258866A8D}" type="datetimeFigureOut">
              <a:rPr lang="en-GB" smtClean="0"/>
              <a:t>15/01/2024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FFD6B2-8AF4-63AC-0A25-A113966A74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B29479-A2B1-1645-E563-A4DEA970AF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0D6916-24F0-4AC3-A11F-7850B2005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2153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teams.microsoft.com/l/meetup-join/19%3ameeting_MmRkY2IxYWQtNDc0MS00MTE0LTg1MTUtOTQxMDc1NmQyNTU1%40thread.v2/0?context=%7b%22Tid%22%3a%22189dc61c-769b-4048-8b0f-6de074bba26c%22%2c%22Oid%22%3a%221aa2287f-d36d-4a27-94be-ee940eec8bce%22%7d" TargetMode="External"/><Relationship Id="rId3" Type="http://schemas.openxmlformats.org/officeDocument/2006/relationships/hyperlink" Target="https://forms.office.com/e/DH8Pf6Qvrh" TargetMode="External"/><Relationship Id="rId7" Type="http://schemas.openxmlformats.org/officeDocument/2006/relationships/hyperlink" Target="https://methub.cardiffmet.ac.uk/students/login?ReturnUrl=%2fstudents%2fevents%2fType%2f25%2flearning-support-workshop" TargetMode="External"/><Relationship Id="rId2" Type="http://schemas.openxmlformats.org/officeDocument/2006/relationships/hyperlink" Target="https://teams.microsoft.com/l/meetup-join/19%3ameeting_NjZjOGJmMTMtZmJlYS00NjRhLWFjYWUtZDg5M2U4ZWQxZWQy%40thread.v2/0?context=%7b%22Tid%22%3a%22189dc61c-769b-4048-8b0f-6de074bba26c%22%2c%22Oid%22%3a%221aa2287f-d36d-4a27-94be-ee940eec8bce%22%7d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methub.cardiffmet.ac.uk/students/events/detail/697152" TargetMode="External"/><Relationship Id="rId5" Type="http://schemas.openxmlformats.org/officeDocument/2006/relationships/hyperlink" Target="https://teams.microsoft.com/l/meetup-join/19%3ameeting_YjkxNzYwODQtY2U4Yi00ZDQ5LTg4NWUtYzMzMjg4OGE2NGJl%40thread.v2/0?context=%7b%22Tid%22%3a%22189dc61c-769b-4048-8b0f-6de074bba26c%22%2c%22Oid%22%3a%221aa2287f-d36d-4a27-94be-ee940eec8bce%22%7d" TargetMode="External"/><Relationship Id="rId4" Type="http://schemas.openxmlformats.org/officeDocument/2006/relationships/hyperlink" Target="https://teams.microsoft.com/l/meetup-join/19%3ameeting_N2FhNDUzNjQtOWZmOS00Zjk0LWJlMTUtMDNiMThhNDcwNjg0%40thread.v2/0?context=%7b%22Tid%22%3a%22189dc61c-769b-4048-8b0f-6de074bba26c%22%2c%22Oid%22%3a%221aa2287f-d36d-4a27-94be-ee940eec8bce%22%7d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4">
            <a:extLst>
              <a:ext uri="{FF2B5EF4-FFF2-40B4-BE49-F238E27FC236}">
                <a16:creationId xmlns:a16="http://schemas.microsoft.com/office/drawing/2014/main" id="{62FB9D50-BFBA-15B6-8F72-36A02FCC11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2626048"/>
              </p:ext>
            </p:extLst>
          </p:nvPr>
        </p:nvGraphicFramePr>
        <p:xfrm>
          <a:off x="604007" y="228401"/>
          <a:ext cx="11182525" cy="655425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233182">
                  <a:extLst>
                    <a:ext uri="{9D8B030D-6E8A-4147-A177-3AD203B41FA5}">
                      <a16:colId xmlns:a16="http://schemas.microsoft.com/office/drawing/2014/main" val="2635034103"/>
                    </a:ext>
                  </a:extLst>
                </a:gridCol>
                <a:gridCol w="2273417">
                  <a:extLst>
                    <a:ext uri="{9D8B030D-6E8A-4147-A177-3AD203B41FA5}">
                      <a16:colId xmlns:a16="http://schemas.microsoft.com/office/drawing/2014/main" val="1707088847"/>
                    </a:ext>
                  </a:extLst>
                </a:gridCol>
                <a:gridCol w="3288484">
                  <a:extLst>
                    <a:ext uri="{9D8B030D-6E8A-4147-A177-3AD203B41FA5}">
                      <a16:colId xmlns:a16="http://schemas.microsoft.com/office/drawing/2014/main" val="1797104545"/>
                    </a:ext>
                  </a:extLst>
                </a:gridCol>
                <a:gridCol w="2097248">
                  <a:extLst>
                    <a:ext uri="{9D8B030D-6E8A-4147-A177-3AD203B41FA5}">
                      <a16:colId xmlns:a16="http://schemas.microsoft.com/office/drawing/2014/main" val="3891337121"/>
                    </a:ext>
                  </a:extLst>
                </a:gridCol>
                <a:gridCol w="2290194">
                  <a:extLst>
                    <a:ext uri="{9D8B030D-6E8A-4147-A177-3AD203B41FA5}">
                      <a16:colId xmlns:a16="http://schemas.microsoft.com/office/drawing/2014/main" val="1488294186"/>
                    </a:ext>
                  </a:extLst>
                </a:gridCol>
              </a:tblGrid>
              <a:tr h="356730">
                <a:tc gridSpan="5"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MSc Induction Week – MSc Data Science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4090264"/>
                  </a:ext>
                </a:extLst>
              </a:tr>
              <a:tr h="396915"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chemeClr val="bg1"/>
                          </a:solidFill>
                        </a:rPr>
                        <a:t>Mon 22 Jan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chemeClr val="bg1"/>
                          </a:solidFill>
                        </a:rPr>
                        <a:t>Tues 23 Jan - ONLINE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chemeClr val="bg1"/>
                          </a:solidFill>
                        </a:rPr>
                        <a:t>Wed 24 Jan – ON CAMPUS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chemeClr val="bg1"/>
                          </a:solidFill>
                        </a:rPr>
                        <a:t>Thurs 25 Jan - ONLINE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chemeClr val="bg1"/>
                          </a:solidFill>
                        </a:rPr>
                        <a:t>Fri 26 Jan – ON CAMPUS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7213281"/>
                  </a:ext>
                </a:extLst>
              </a:tr>
              <a:tr h="921365">
                <a:tc rowSpan="8">
                  <a:txBody>
                    <a:bodyPr/>
                    <a:lstStyle/>
                    <a:p>
                      <a:pPr algn="l"/>
                      <a:endParaRPr lang="en-GB" sz="1100" b="1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endParaRPr lang="en-GB" sz="1100" b="1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endParaRPr lang="en-GB" sz="1100" b="1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endParaRPr lang="en-GB" sz="1100" b="1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Complete Enrolment</a:t>
                      </a:r>
                    </a:p>
                    <a:p>
                      <a:pPr algn="l"/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Familiarise yourself with Llandaff Campus and Cardiff</a:t>
                      </a:r>
                    </a:p>
                    <a:p>
                      <a:pPr algn="l"/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lang="en-GB" sz="1400" b="0" dirty="0">
                          <a:solidFill>
                            <a:schemeClr val="tx1"/>
                          </a:solidFill>
                        </a:rPr>
                        <a:t>Familiarise yourself with Cardiff Met IT account and systems</a:t>
                      </a:r>
                    </a:p>
                    <a:p>
                      <a:pPr algn="l"/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1100" b="1" dirty="0"/>
                        <a:t>10am-12am</a:t>
                      </a:r>
                    </a:p>
                    <a:p>
                      <a:r>
                        <a:rPr lang="en-GB" sz="1100" b="1" dirty="0"/>
                        <a:t>Welcome to the Programme  (Programme Director)</a:t>
                      </a:r>
                    </a:p>
                    <a:p>
                      <a:endParaRPr lang="en-GB" sz="1100" b="0" dirty="0"/>
                    </a:p>
                    <a:p>
                      <a:r>
                        <a:rPr lang="en-GB" sz="1100" b="0" dirty="0"/>
                        <a:t>Online via Teams, </a:t>
                      </a:r>
                      <a:r>
                        <a:rPr lang="en-US" sz="1100" u="sng" dirty="0">
                          <a:solidFill>
                            <a:srgbClr val="6264A7"/>
                          </a:solidFill>
                          <a:effectLst/>
                          <a:latin typeface="Segoe UI Semibold" panose="020B0702040204020203" pitchFamily="34" charset="0"/>
                          <a:ea typeface="Calibri" panose="020F0502020204030204" pitchFamily="34" charset="0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Click here to join the meeting</a:t>
                      </a:r>
                      <a:endParaRPr lang="en-GB" sz="1100" b="0" dirty="0">
                        <a:solidFill>
                          <a:srgbClr val="FF0000"/>
                        </a:solidFill>
                        <a:highlight>
                          <a:srgbClr val="00FFFF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en-GB" sz="1100" b="1" dirty="0"/>
                        <a:t>9.30am-11am</a:t>
                      </a:r>
                    </a:p>
                    <a:p>
                      <a:pPr algn="l"/>
                      <a:r>
                        <a:rPr lang="en-GB" sz="1100" b="1" dirty="0"/>
                        <a:t>School of Technologies </a:t>
                      </a:r>
                    </a:p>
                    <a:p>
                      <a:pPr algn="l"/>
                      <a:r>
                        <a:rPr lang="en-GB" sz="1100" b="1" dirty="0"/>
                        <a:t>MSc Induction – Welcome Social Event</a:t>
                      </a:r>
                    </a:p>
                    <a:p>
                      <a:pPr algn="l"/>
                      <a:r>
                        <a:rPr lang="en-GB" sz="1100" dirty="0"/>
                        <a:t>A chance to meet fellow students and staff for an informal gathering.  Tea/coffee/light breakfast available.</a:t>
                      </a:r>
                    </a:p>
                    <a:p>
                      <a:pPr algn="l"/>
                      <a:r>
                        <a:rPr lang="en-GB" sz="1100" b="1" dirty="0"/>
                        <a:t>On Campus – CST Nexus</a:t>
                      </a:r>
                    </a:p>
                    <a:p>
                      <a:pPr algn="l"/>
                      <a:endParaRPr lang="en-GB" sz="1100" dirty="0"/>
                    </a:p>
                    <a:p>
                      <a:pPr algn="l"/>
                      <a:r>
                        <a:rPr lang="en-GB" sz="1100" dirty="0"/>
                        <a:t>Please ensure you register for this event </a:t>
                      </a:r>
                      <a:r>
                        <a:rPr lang="en-GB" sz="1100" dirty="0">
                          <a:solidFill>
                            <a:schemeClr val="tx1"/>
                          </a:solidFill>
                          <a:hlinkClick r:id="rId3"/>
                        </a:rPr>
                        <a:t>via this link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1100" b="1" dirty="0"/>
                        <a:t>10am-12pm</a:t>
                      </a:r>
                    </a:p>
                    <a:p>
                      <a:r>
                        <a:rPr lang="en-GB" sz="1100" b="1" dirty="0"/>
                        <a:t>Programme Activity (Programme Director)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dirty="0"/>
                        <a:t>Preparation for your first week of teaching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dirty="0"/>
                        <a:t>Small Group Project Work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1100" b="0" dirty="0"/>
                    </a:p>
                    <a:p>
                      <a:r>
                        <a:rPr lang="en-GB" sz="1100" b="0" dirty="0"/>
                        <a:t>Online via Teams, </a:t>
                      </a:r>
                      <a:r>
                        <a:rPr lang="en-US" sz="12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/>
                        </a:rPr>
                        <a:t>Click here to join the meeting</a:t>
                      </a:r>
                      <a:endParaRPr lang="en-GB" sz="1200" b="0" dirty="0">
                        <a:solidFill>
                          <a:srgbClr val="FF0000"/>
                        </a:solidFill>
                        <a:highlight>
                          <a:srgbClr val="00FFFF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>
                          <a:solidFill>
                            <a:schemeClr val="tx1"/>
                          </a:solidFill>
                        </a:rPr>
                        <a:t>10am – 11am</a:t>
                      </a:r>
                      <a:br>
                        <a:rPr lang="en-GB" sz="11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100" dirty="0"/>
                        <a:t>Good Academic Practices:</a:t>
                      </a:r>
                      <a:br>
                        <a:rPr lang="en-GB" sz="1100" dirty="0"/>
                      </a:br>
                      <a:r>
                        <a:rPr lang="en-GB" sz="1100" dirty="0"/>
                        <a:t>Dr Angesh Anupam – Senior Lecturer, School of Technologies</a:t>
                      </a:r>
                      <a:endParaRPr lang="en-GB" sz="1100" b="1" dirty="0">
                        <a:solidFill>
                          <a:sysClr val="windowText" lastClr="000000"/>
                        </a:solidFill>
                        <a:highlight>
                          <a:srgbClr val="FFFF00"/>
                        </a:highlight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/>
                        <a:t>Room: A031</a:t>
                      </a:r>
                      <a:endParaRPr lang="en-GB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07667463"/>
                  </a:ext>
                </a:extLst>
              </a:tr>
              <a:tr h="90668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b="1" dirty="0"/>
                        <a:t>11am-12.30pm</a:t>
                      </a:r>
                    </a:p>
                    <a:p>
                      <a:pPr algn="l"/>
                      <a:r>
                        <a:rPr lang="en-GB" sz="1100" dirty="0"/>
                        <a:t>Naeem Amir, Careers Consultant (international)</a:t>
                      </a:r>
                    </a:p>
                    <a:p>
                      <a:pPr algn="l"/>
                      <a:r>
                        <a:rPr lang="en-GB" sz="1100" dirty="0"/>
                        <a:t>‘It’s all about the Skills’ session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/>
                        <a:t>Room: A031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19667529"/>
                  </a:ext>
                </a:extLst>
              </a:tr>
              <a:tr h="445912">
                <a:tc vMerge="1">
                  <a:txBody>
                    <a:bodyPr/>
                    <a:lstStyle/>
                    <a:p>
                      <a:endParaRPr lang="en-GB" sz="11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b="1" dirty="0"/>
                        <a:t>12pm-1pm </a:t>
                      </a:r>
                    </a:p>
                    <a:p>
                      <a:r>
                        <a:rPr lang="en-GB" sz="1100" b="1" dirty="0"/>
                        <a:t>Lunch break</a:t>
                      </a:r>
                      <a:endParaRPr lang="en-GB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1100" b="1" dirty="0"/>
                        <a:t>11am-12.30pm</a:t>
                      </a:r>
                    </a:p>
                    <a:p>
                      <a:r>
                        <a:rPr lang="en-GB" sz="1100" b="0" dirty="0"/>
                        <a:t>Welcome to CST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dirty="0"/>
                        <a:t>Dean’s Welcome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dirty="0"/>
                        <a:t>University Guide – Essentials &amp; Alumni Talk (Matt Tomlinson)</a:t>
                      </a:r>
                      <a:endParaRPr lang="en-GB" sz="1100" b="1" dirty="0"/>
                    </a:p>
                    <a:p>
                      <a:r>
                        <a:rPr lang="en-GB" sz="1100" b="1" dirty="0"/>
                        <a:t>Room: A031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b="1" dirty="0"/>
                        <a:t>12pm-1pm </a:t>
                      </a:r>
                    </a:p>
                    <a:p>
                      <a:r>
                        <a:rPr lang="en-GB" sz="1100" b="1" dirty="0"/>
                        <a:t>Lunch break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dirty="0"/>
                        <a:t>12.30pm-1.30pm </a:t>
                      </a:r>
                    </a:p>
                    <a:p>
                      <a:r>
                        <a:rPr lang="en-GB" sz="1200" b="1" dirty="0"/>
                        <a:t>Lunch break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6021266"/>
                  </a:ext>
                </a:extLst>
              </a:tr>
              <a:tr h="62427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l"/>
                      <a:r>
                        <a:rPr lang="en-GB" sz="1100" b="1" dirty="0">
                          <a:solidFill>
                            <a:schemeClr val="tx1"/>
                          </a:solidFill>
                        </a:rPr>
                        <a:t>1pm-2pm</a:t>
                      </a:r>
                    </a:p>
                    <a:p>
                      <a:pPr algn="l"/>
                      <a:r>
                        <a:rPr lang="en-GB" sz="1100" b="0" dirty="0">
                          <a:solidFill>
                            <a:schemeClr val="tx1"/>
                          </a:solidFill>
                        </a:rPr>
                        <a:t>Library Induction – Jamie Finch</a:t>
                      </a:r>
                    </a:p>
                    <a:p>
                      <a:pPr algn="l"/>
                      <a:endParaRPr kumimoji="0" lang="en-GB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highlight>
                          <a:srgbClr val="00FFFF"/>
                        </a:highlight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dirty="0"/>
                        <a:t>Online via Teams, </a:t>
                      </a:r>
                      <a:r>
                        <a:rPr lang="en-US" sz="1100" u="sng" dirty="0">
                          <a:solidFill>
                            <a:srgbClr val="6264A7"/>
                          </a:solidFill>
                          <a:effectLst/>
                          <a:latin typeface="Segoe UI Semibold" panose="020B0702040204020203" pitchFamily="34" charset="0"/>
                          <a:ea typeface="Calibri" panose="020F0502020204030204" pitchFamily="34" charset="0"/>
                          <a:hlinkClick r:id="rId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Click here to join the meeting</a:t>
                      </a:r>
                      <a:endParaRPr kumimoji="0" lang="en-GB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/>
                        <a:t>1pm-2pm </a:t>
                      </a:r>
                      <a:endParaRPr lang="en-GB" sz="1200" b="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</a:rPr>
                        <a:t>Introduction to Microsoft Teams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</a:rPr>
                        <a:t>Digital Skills Workshop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Book onto this online Teams session in advance here </a:t>
                      </a:r>
                      <a:r>
                        <a:rPr lang="en-GB" sz="1200" dirty="0">
                          <a:hlinkClick r:id="rId6"/>
                        </a:rPr>
                        <a:t>An Introduction to Microsoft Teams (cardiffmet.ac.uk)</a:t>
                      </a:r>
                      <a:endParaRPr lang="en-GB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1.30pm-3pm</a:t>
                      </a:r>
                      <a:br>
                        <a:rPr lang="en-GB" sz="1200" b="1" dirty="0">
                          <a:solidFill>
                            <a:schemeClr val="tx1"/>
                          </a:solidFill>
                        </a:rPr>
                      </a:br>
                      <a:r>
                        <a:rPr lang="en-GB" sz="1200" b="1" dirty="0">
                          <a:solidFill>
                            <a:schemeClr val="tx1"/>
                          </a:solidFill>
                        </a:rPr>
                        <a:t>Programme Activity (Programme Director)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</a:rPr>
                        <a:t>Preparation for your first week of teaching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dirty="0">
                          <a:solidFill>
                            <a:schemeClr val="tx1"/>
                          </a:solidFill>
                        </a:rPr>
                        <a:t>Small Group Project Work/Presentations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1200" b="0" dirty="0">
                        <a:highlight>
                          <a:srgbClr val="FFFF00"/>
                        </a:highlight>
                      </a:endParaRPr>
                    </a:p>
                    <a:p>
                      <a:pPr algn="l"/>
                      <a:r>
                        <a:rPr lang="en-GB" sz="1200" b="1" dirty="0"/>
                        <a:t>Room: T1.11</a:t>
                      </a:r>
                      <a:endParaRPr lang="en-GB" sz="1200" b="1" dirty="0">
                        <a:solidFill>
                          <a:srgbClr val="FF0000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9117088"/>
                  </a:ext>
                </a:extLst>
              </a:tr>
              <a:tr h="90668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b="1" dirty="0"/>
                        <a:t>12.30-1pm</a:t>
                      </a:r>
                    </a:p>
                    <a:p>
                      <a:pPr algn="l"/>
                      <a:r>
                        <a:rPr lang="en-GB" sz="1100" b="0" dirty="0" err="1">
                          <a:solidFill>
                            <a:schemeClr val="tx1"/>
                          </a:solidFill>
                        </a:rPr>
                        <a:t>Najide</a:t>
                      </a:r>
                      <a:r>
                        <a:rPr lang="en-GB" sz="1100" b="0" dirty="0">
                          <a:solidFill>
                            <a:schemeClr val="tx1"/>
                          </a:solidFill>
                        </a:rPr>
                        <a:t> Ezechi &amp; Louise Macphail </a:t>
                      </a:r>
                    </a:p>
                    <a:p>
                      <a:pPr algn="l"/>
                      <a:r>
                        <a:rPr lang="en-GB" sz="1100" b="0" dirty="0">
                          <a:solidFill>
                            <a:schemeClr val="tx1"/>
                          </a:solidFill>
                        </a:rPr>
                        <a:t>International Student Academic Advisors</a:t>
                      </a:r>
                    </a:p>
                    <a:p>
                      <a:pPr algn="l"/>
                      <a:r>
                        <a:rPr lang="en-GB" sz="1100" b="0" dirty="0">
                          <a:solidFill>
                            <a:schemeClr val="tx1"/>
                          </a:solidFill>
                        </a:rPr>
                        <a:t>MSc Core Skills Introduction</a:t>
                      </a:r>
                      <a:endParaRPr lang="en-GB" sz="1100" b="1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/>
                        <a:t>Room: A031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309889"/>
                  </a:ext>
                </a:extLst>
              </a:tr>
              <a:tr h="16783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1100" b="1" dirty="0"/>
                        <a:t>1pm-1.30pm</a:t>
                      </a:r>
                    </a:p>
                    <a:p>
                      <a:r>
                        <a:rPr lang="en-GB" sz="1100" b="1" dirty="0"/>
                        <a:t>Lunch Break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568285380"/>
                  </a:ext>
                </a:extLst>
              </a:tr>
              <a:tr h="30499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Explore and book yourself onto further Digital Skills workshops (various dates available), including: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Managing Documents at Cardiff Met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2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u="sng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7"/>
                        </a:rPr>
                        <a:t>MetHub</a:t>
                      </a:r>
                      <a:r>
                        <a:rPr lang="en-GB" sz="12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7"/>
                        </a:rPr>
                        <a:t> (cardiffmet.ac.uk)</a:t>
                      </a:r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kumimoji="0" lang="en-GB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1395385"/>
                  </a:ext>
                </a:extLst>
              </a:tr>
              <a:tr h="140944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 b="1" dirty="0"/>
                        <a:t>2pm-3pm</a:t>
                      </a:r>
                    </a:p>
                    <a:p>
                      <a:r>
                        <a:rPr lang="en-GB" sz="1100" dirty="0"/>
                        <a:t>Naeem Amir, Careers Consultant (international)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dirty="0"/>
                        <a:t>Introduction to Careers Service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dirty="0"/>
                        <a:t>How to look for a part-time job</a:t>
                      </a:r>
                    </a:p>
                    <a:p>
                      <a:endParaRPr lang="en-GB" sz="1100" b="0" dirty="0"/>
                    </a:p>
                    <a:p>
                      <a:r>
                        <a:rPr lang="en-GB" sz="1100" b="0" dirty="0"/>
                        <a:t>Online via Teams, </a:t>
                      </a:r>
                      <a:r>
                        <a:rPr lang="en-US" sz="1100" u="sng" dirty="0">
                          <a:solidFill>
                            <a:srgbClr val="6264A7"/>
                          </a:solidFill>
                          <a:effectLst/>
                          <a:latin typeface="Segoe UI Semibold" panose="020B0702040204020203" pitchFamily="34" charset="0"/>
                          <a:ea typeface="Calibri" panose="020F0502020204030204" pitchFamily="34" charset="0"/>
                          <a:hlinkClick r:id="rId8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Click here to join the meeting</a:t>
                      </a:r>
                      <a:endParaRPr kumimoji="0" lang="en-GB" sz="11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highlight>
                          <a:srgbClr val="00FFFF"/>
                        </a:highlight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b="1" dirty="0"/>
                        <a:t>1.30-3pm</a:t>
                      </a:r>
                    </a:p>
                    <a:p>
                      <a:r>
                        <a:rPr lang="en-GB" sz="1100" b="1" dirty="0"/>
                        <a:t>Programme Activity (Programme Director)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dirty="0"/>
                        <a:t>Preparation for your first week of teaching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dirty="0"/>
                        <a:t>Small Group Project Work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1100" b="0" dirty="0"/>
                    </a:p>
                    <a:p>
                      <a:pPr algn="l"/>
                      <a:r>
                        <a:rPr lang="en-GB" sz="1100" b="1" dirty="0"/>
                        <a:t>Room:  T1.11</a:t>
                      </a:r>
                      <a:endParaRPr lang="en-GB" sz="1100" b="1" dirty="0">
                        <a:solidFill>
                          <a:srgbClr val="FF0000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r>
                        <a:rPr lang="en-GB" sz="1100" b="0" dirty="0"/>
                        <a:t> 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sz="11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28740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58707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042DF587412B5469DB4F2D1CEB00A40" ma:contentTypeVersion="1" ma:contentTypeDescription="Create a new document." ma:contentTypeScope="" ma:versionID="a3e2b4c92dad2228625176002bacab67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f66abc2e75104a1e2665fbc11a6ee987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2AD44A4D-C188-4337-98EC-958DA8ED4D7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3F18906-2907-4540-9615-4F067D9D7E04}"/>
</file>

<file path=customXml/itemProps3.xml><?xml version="1.0" encoding="utf-8"?>
<ds:datastoreItem xmlns:ds="http://schemas.openxmlformats.org/officeDocument/2006/customXml" ds:itemID="{51108F14-FB6F-4B9D-ACCC-DC7C72158A98}">
  <ds:schemaRefs>
    <ds:schemaRef ds:uri="http://schemas.microsoft.com/office/2006/metadata/properties"/>
    <ds:schemaRef ds:uri="http://schemas.microsoft.com/office/infopath/2007/PartnerControls"/>
    <ds:schemaRef ds:uri="c029d9f0-15b8-4360-b903-a6584b6971c8"/>
    <ds:schemaRef ds:uri="05ec6deb-7052-4620-83b8-f92f0d91b82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5750</TotalTime>
  <Words>383</Words>
  <Application>Microsoft Office PowerPoint</Application>
  <PresentationFormat>Widescreen</PresentationFormat>
  <Paragraphs>87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Segoe UI Semibold</vt:lpstr>
      <vt:lpstr>Office Theme</vt:lpstr>
      <vt:lpstr>PowerPoint Presentation</vt:lpstr>
    </vt:vector>
  </TitlesOfParts>
  <Company>Cardiff Metropolitan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Burson, Katy</dc:creator>
  <cp:lastModifiedBy>Burson, Katy</cp:lastModifiedBy>
  <cp:revision>11</cp:revision>
  <dcterms:created xsi:type="dcterms:W3CDTF">2023-08-03T13:33:43Z</dcterms:created>
  <dcterms:modified xsi:type="dcterms:W3CDTF">2024-01-15T17:11:33Z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0x0101005042DF587412B5469DB4F2D1CEB00A40</vt:lpwstr>
  </property>
  <property fmtid="{D5CDD505-2E9C-101B-9397-08002B2CF9AE}" pid="3" name="MediaServiceImageTags">
    <vt:lpwstr/>
  </property>
  <property fmtid="{D5CDD505-2E9C-101B-9397-08002B2CF9AE}" pid="4" name="Order">
    <vt:r8>99000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SharedWithUsers">
    <vt:lpwstr/>
  </property>
  <property fmtid="{D5CDD505-2E9C-101B-9397-08002B2CF9AE}" pid="8" name="_SourceUrl">
    <vt:lpwstr/>
  </property>
  <property fmtid="{D5CDD505-2E9C-101B-9397-08002B2CF9AE}" pid="9" name="_SharedFileIndex">
    <vt:lpwstr/>
  </property>
  <property fmtid="{D5CDD505-2E9C-101B-9397-08002B2CF9AE}" pid="10" name="TemplateUrl">
    <vt:lpwstr/>
  </property>
</Properties>
</file>